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0" r:id="rId4"/>
    <p:sldId id="261" r:id="rId5"/>
    <p:sldId id="263" r:id="rId6"/>
    <p:sldId id="264" r:id="rId7"/>
    <p:sldId id="265" r:id="rId8"/>
    <p:sldId id="266" r:id="rId9"/>
    <p:sldId id="267" r:id="rId10"/>
    <p:sldId id="271" r:id="rId11"/>
    <p:sldId id="268" r:id="rId12"/>
    <p:sldId id="269" r:id="rId13"/>
    <p:sldId id="274" r:id="rId14"/>
    <p:sldId id="272" r:id="rId15"/>
    <p:sldId id="270"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72" d="100"/>
          <a:sy n="72" d="100"/>
        </p:scale>
        <p:origin x="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9/28/2017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www.agriculturegrants.vermont.gov/"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hyperlink" Target="mailto:Working.Lands@Vermont.gov"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xml"/><Relationship Id="rId7" Type="http://schemas.openxmlformats.org/officeDocument/2006/relationships/hyperlink" Target="http://vtworkinglands.org/programs/policy-councils/working-landscape/bil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vtworkinglands.org/sites/default/files/library/files/working%20landscape/WLActionPlan-final-sm.pdf" TargetMode="External"/><Relationship Id="rId5" Type="http://schemas.openxmlformats.org/officeDocument/2006/relationships/hyperlink" Target="http://vtrural.org/programs/policy-councils/future-of-vermont" TargetMode="External"/><Relationship Id="rId4" Type="http://schemas.openxmlformats.org/officeDocument/2006/relationships/hyperlink" Target="http://vtrural.org/"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workinglands.vermont.gov/project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FY18 Working Lands Grant Program Informational Video</a:t>
            </a:r>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72D89502-1D68-473D-A9AD-7758156DBC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3821366"/>
      </p:ext>
    </p:extLst>
  </p:cSld>
  <p:clrMapOvr>
    <a:masterClrMapping/>
  </p:clrMapOvr>
  <mc:AlternateContent xmlns:mc="http://schemas.openxmlformats.org/markup-compatibility/2006">
    <mc:Choice xmlns:p14="http://schemas.microsoft.com/office/powerpoint/2010/main" Requires="p14">
      <p:transition spd="slow" p14:dur="2000" advTm="51493"/>
    </mc:Choice>
    <mc:Fallback>
      <p:transition spd="slow" advTm="5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Business Projects</a:t>
            </a:r>
          </a:p>
        </p:txBody>
      </p:sp>
      <p:sp>
        <p:nvSpPr>
          <p:cNvPr id="3" name="Content Placeholder 2"/>
          <p:cNvSpPr>
            <a:spLocks noGrp="1"/>
          </p:cNvSpPr>
          <p:nvPr>
            <p:ph idx="1"/>
          </p:nvPr>
        </p:nvSpPr>
        <p:spPr>
          <a:xfrm>
            <a:off x="677334" y="1688841"/>
            <a:ext cx="8596668" cy="5169159"/>
          </a:xfrm>
        </p:spPr>
        <p:txBody>
          <a:bodyPr>
            <a:normAutofit/>
          </a:bodyPr>
          <a:lstStyle/>
          <a:p>
            <a:r>
              <a:rPr lang="en-US" dirty="0"/>
              <a:t>Projects may include scaling up production, developing new products, or developing new markets. Examples may include (but are not limited to):</a:t>
            </a:r>
          </a:p>
          <a:p>
            <a:pPr lvl="0"/>
            <a:r>
              <a:rPr lang="en-US" dirty="0"/>
              <a:t>Infrastructure: project specific planning, permitting, and/or engineering/architectural plans; purchase and/or construction of physical assets (i.e., building and equipment costs)</a:t>
            </a:r>
          </a:p>
          <a:p>
            <a:pPr lvl="0"/>
            <a:r>
              <a:rPr lang="en-US" dirty="0"/>
              <a:t>Marketing and market development: working capital for customer acquisition or developing supply chain relationships; labeling or packaging innovations</a:t>
            </a:r>
          </a:p>
          <a:p>
            <a:pPr lvl="0"/>
            <a:r>
              <a:rPr lang="en-US" dirty="0"/>
              <a:t>Research and Development: testing new systems or technologies </a:t>
            </a:r>
          </a:p>
          <a:p>
            <a:pPr lvl="0"/>
            <a:r>
              <a:rPr lang="en-US" dirty="0"/>
              <a:t>Note: Grants for land acquisition will be considered in limited circumstances and will require documentation of value that justifies the request.  Examples could include real estate appraisals by a licensed appraiser or the fair market value adjusted by the town’s common level of appraisal.</a:t>
            </a:r>
          </a:p>
          <a:p>
            <a:pPr marL="0" indent="0">
              <a:buNone/>
            </a:pPr>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A2CFC30B-7D18-431F-9FD4-10E12A661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8130585"/>
      </p:ext>
    </p:extLst>
  </p:cSld>
  <p:clrMapOvr>
    <a:masterClrMapping/>
  </p:clrMapOvr>
  <mc:AlternateContent xmlns:mc="http://schemas.openxmlformats.org/markup-compatibility/2006">
    <mc:Choice xmlns:p14="http://schemas.microsoft.com/office/powerpoint/2010/main" Requires="p14">
      <p:transition spd="slow" p14:dur="2000" advTm="29434"/>
    </mc:Choice>
    <mc:Fallback>
      <p:transition spd="slow" advTm="2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Provider Project Criteria</a:t>
            </a:r>
          </a:p>
        </p:txBody>
      </p:sp>
      <p:sp>
        <p:nvSpPr>
          <p:cNvPr id="3" name="Content Placeholder 2"/>
          <p:cNvSpPr>
            <a:spLocks noGrp="1"/>
          </p:cNvSpPr>
          <p:nvPr>
            <p:ph idx="1"/>
          </p:nvPr>
        </p:nvSpPr>
        <p:spPr>
          <a:xfrm>
            <a:off x="677334" y="1604866"/>
            <a:ext cx="8596668" cy="4669762"/>
          </a:xfrm>
        </p:spPr>
        <p:txBody>
          <a:bodyPr>
            <a:normAutofit/>
          </a:bodyPr>
          <a:lstStyle/>
          <a:p>
            <a:pPr lvl="0"/>
            <a:r>
              <a:rPr lang="en-US" dirty="0"/>
              <a:t>Provides a budget that uses between $5,000 - $20,000 of Working Lands Enterprise Funds. </a:t>
            </a:r>
          </a:p>
          <a:p>
            <a:pPr lvl="0"/>
            <a:r>
              <a:rPr lang="en-US" dirty="0"/>
              <a:t>Provides 100% (1-to-1) cash or in-kind match of total requested WLEB funds. Indirect or overhead costs are allowed for up to 10% of requested WLEB funds (administration, personnel, security, operating expenses)- (additional indirect or overhead may be used as match). Under limited circumstances, match requirements may be reduced or waived for projects that can justify the need for a reduced match (see budget narrative for further detail).</a:t>
            </a:r>
          </a:p>
          <a:p>
            <a:pPr lvl="0"/>
            <a:r>
              <a:rPr lang="en-US" dirty="0"/>
              <a:t>Project must be completed within 18 months after grant agreement start date.</a:t>
            </a:r>
          </a:p>
          <a:p>
            <a:pPr marL="0" indent="0">
              <a:buNone/>
            </a:pPr>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07B52C7F-AF1F-4E54-9B11-548CA6BF9E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8517166"/>
      </p:ext>
    </p:extLst>
  </p:cSld>
  <p:clrMapOvr>
    <a:masterClrMapping/>
  </p:clrMapOvr>
  <mc:AlternateContent xmlns:mc="http://schemas.openxmlformats.org/markup-compatibility/2006">
    <mc:Choice xmlns:p14="http://schemas.microsoft.com/office/powerpoint/2010/main" Requires="p14">
      <p:transition spd="slow" p14:dur="2000" advTm="110517"/>
    </mc:Choice>
    <mc:Fallback>
      <p:transition spd="slow" advTm="11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Service Provider Projects</a:t>
            </a:r>
          </a:p>
        </p:txBody>
      </p:sp>
      <p:sp>
        <p:nvSpPr>
          <p:cNvPr id="3" name="Content Placeholder 2"/>
          <p:cNvSpPr>
            <a:spLocks noGrp="1"/>
          </p:cNvSpPr>
          <p:nvPr>
            <p:ph idx="1"/>
          </p:nvPr>
        </p:nvSpPr>
        <p:spPr>
          <a:xfrm>
            <a:off x="677334" y="1666066"/>
            <a:ext cx="8596668" cy="4426824"/>
          </a:xfrm>
        </p:spPr>
        <p:txBody>
          <a:bodyPr>
            <a:normAutofit/>
          </a:bodyPr>
          <a:lstStyle/>
          <a:p>
            <a:pPr marL="0" indent="0">
              <a:buNone/>
            </a:pPr>
            <a:r>
              <a:rPr lang="en-US" dirty="0"/>
              <a:t>Types of projects may include:</a:t>
            </a:r>
          </a:p>
          <a:p>
            <a:pPr marL="0" indent="0">
              <a:buNone/>
            </a:pPr>
            <a:endParaRPr lang="en-US" dirty="0"/>
          </a:p>
          <a:p>
            <a:pPr lvl="0"/>
            <a:r>
              <a:rPr lang="en-US" dirty="0"/>
              <a:t>Market development, marketing plans, and sales </a:t>
            </a:r>
          </a:p>
          <a:p>
            <a:pPr lvl="0"/>
            <a:r>
              <a:rPr lang="en-US" dirty="0"/>
              <a:t>Business and financial planning</a:t>
            </a:r>
          </a:p>
          <a:p>
            <a:pPr lvl="0"/>
            <a:r>
              <a:rPr lang="en-US" dirty="0"/>
              <a:t>Succession planning</a:t>
            </a:r>
          </a:p>
          <a:p>
            <a:pPr lvl="0"/>
            <a:r>
              <a:rPr lang="en-US" dirty="0"/>
              <a:t>Access to capital and financial literacy</a:t>
            </a:r>
          </a:p>
          <a:p>
            <a:pPr lvl="0"/>
            <a:r>
              <a:rPr lang="en-US" dirty="0"/>
              <a:t>Manufacturing efficiencies or process flow</a:t>
            </a:r>
          </a:p>
          <a:p>
            <a:pPr lvl="0"/>
            <a:r>
              <a:rPr lang="en-US" dirty="0"/>
              <a:t>Research and development and/or pilot programs</a:t>
            </a:r>
          </a:p>
          <a:p>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4DAEBA77-FB43-4A0E-B6AE-A5662A92FA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0328998"/>
      </p:ext>
    </p:extLst>
  </p:cSld>
  <p:clrMapOvr>
    <a:masterClrMapping/>
  </p:clrMapOvr>
  <mc:AlternateContent xmlns:mc="http://schemas.openxmlformats.org/markup-compatibility/2006">
    <mc:Choice xmlns:p14="http://schemas.microsoft.com/office/powerpoint/2010/main" Requires="p14">
      <p:transition spd="slow" p14:dur="2000" advTm="26484"/>
    </mc:Choice>
    <mc:Fallback>
      <p:transition spd="slow" advTm="2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7562-79DA-48B3-A182-5A3C0E3F882E}"/>
              </a:ext>
            </a:extLst>
          </p:cNvPr>
          <p:cNvSpPr>
            <a:spLocks noGrp="1"/>
          </p:cNvSpPr>
          <p:nvPr>
            <p:ph type="title"/>
          </p:nvPr>
        </p:nvSpPr>
        <p:spPr/>
        <p:txBody>
          <a:bodyPr/>
          <a:lstStyle/>
          <a:p>
            <a:r>
              <a:rPr lang="en-US" dirty="0"/>
              <a:t>NEW THIS YEAR:</a:t>
            </a:r>
            <a:br>
              <a:rPr lang="en-US" dirty="0"/>
            </a:br>
            <a:r>
              <a:rPr lang="en-US" dirty="0"/>
              <a:t>Service Provider Partnership Pilot </a:t>
            </a:r>
          </a:p>
        </p:txBody>
      </p:sp>
      <p:sp>
        <p:nvSpPr>
          <p:cNvPr id="3" name="Content Placeholder 2">
            <a:extLst>
              <a:ext uri="{FF2B5EF4-FFF2-40B4-BE49-F238E27FC236}">
                <a16:creationId xmlns:a16="http://schemas.microsoft.com/office/drawing/2014/main" id="{2847DE07-8269-4BB5-8CC9-2BE1E846347D}"/>
              </a:ext>
            </a:extLst>
          </p:cNvPr>
          <p:cNvSpPr>
            <a:spLocks noGrp="1"/>
          </p:cNvSpPr>
          <p:nvPr>
            <p:ph idx="1"/>
          </p:nvPr>
        </p:nvSpPr>
        <p:spPr/>
        <p:txBody>
          <a:bodyPr>
            <a:normAutofit fontScale="85000" lnSpcReduction="20000"/>
          </a:bodyPr>
          <a:lstStyle/>
          <a:p>
            <a:pPr marL="0" indent="0">
              <a:buNone/>
            </a:pPr>
            <a:r>
              <a:rPr lang="en-US" dirty="0"/>
              <a:t>New this year, the Working Lands Enterprise Initiative is seeking proposals from technical assistance providers who deliver fundamental services to Vermont’s working lands businesses. To become a pre-qualified partner, applicants must demonstrate significant prior experience and must provide services in the pre-established priority areas listed below. Becoming a pre-qualified partner does not guarantee any level of funding. Specific scopes of work will be identified by the Working Lands Enterprise Board and negotiated with pre-qualified partners. Priorities of Funding include:</a:t>
            </a:r>
          </a:p>
          <a:p>
            <a:pPr lvl="0"/>
            <a:r>
              <a:rPr lang="en-US" dirty="0"/>
              <a:t>Business Assistance and Capital Readiness</a:t>
            </a:r>
          </a:p>
          <a:p>
            <a:pPr lvl="0"/>
            <a:r>
              <a:rPr lang="en-US" dirty="0"/>
              <a:t>Intergenerational transfer and land access, including/especially for new/beginning farmers</a:t>
            </a:r>
          </a:p>
          <a:p>
            <a:pPr lvl="0"/>
            <a:r>
              <a:rPr lang="en-US" dirty="0"/>
              <a:t>Beginning farmer/journey farmer training (start-up and pre-farm viability enterprises)</a:t>
            </a:r>
          </a:p>
          <a:p>
            <a:pPr lvl="0"/>
            <a:r>
              <a:rPr lang="en-US" dirty="0"/>
              <a:t>Wholesale readiness and scaling up, including assistance complying with third-party audit programs</a:t>
            </a:r>
          </a:p>
          <a:p>
            <a:pPr lvl="0"/>
            <a:r>
              <a:rPr lang="en-US" dirty="0"/>
              <a:t>Nonprofit governance, systems improvements and capacity building</a:t>
            </a:r>
          </a:p>
          <a:p>
            <a:pPr lvl="0"/>
            <a:r>
              <a:rPr lang="en-US" dirty="0"/>
              <a:t>Coordinating, advising about access to capital from a variety of sources within the capital continuum</a:t>
            </a:r>
          </a:p>
          <a:p>
            <a:endParaRPr lang="en-US" dirty="0"/>
          </a:p>
        </p:txBody>
      </p:sp>
      <p:pic>
        <p:nvPicPr>
          <p:cNvPr id="5" name="Audio 4">
            <a:hlinkClick r:id="" action="ppaction://media"/>
            <a:extLst>
              <a:ext uri="{FF2B5EF4-FFF2-40B4-BE49-F238E27FC236}">
                <a16:creationId xmlns:a16="http://schemas.microsoft.com/office/drawing/2014/main" id="{C16BF077-0195-404E-8EBA-72A648AB83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0597853"/>
      </p:ext>
    </p:extLst>
  </p:cSld>
  <p:clrMapOvr>
    <a:masterClrMapping/>
  </p:clrMapOvr>
  <mc:AlternateContent xmlns:mc="http://schemas.openxmlformats.org/markup-compatibility/2006">
    <mc:Choice xmlns:p14="http://schemas.microsoft.com/office/powerpoint/2010/main" Requires="p14">
      <p:transition spd="slow" p14:dur="2000" advTm="101963"/>
    </mc:Choice>
    <mc:Fallback>
      <p:transition spd="slow" advTm="10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56" y="265403"/>
            <a:ext cx="8596668" cy="1320800"/>
          </a:xfrm>
        </p:spPr>
        <p:txBody>
          <a:bodyPr/>
          <a:lstStyle/>
          <a:p>
            <a:r>
              <a:rPr lang="en-US" dirty="0"/>
              <a:t>Scoring Criteria</a:t>
            </a:r>
          </a:p>
        </p:txBody>
      </p:sp>
      <p:sp>
        <p:nvSpPr>
          <p:cNvPr id="3" name="Content Placeholder 2"/>
          <p:cNvSpPr>
            <a:spLocks noGrp="1"/>
          </p:cNvSpPr>
          <p:nvPr>
            <p:ph idx="1"/>
          </p:nvPr>
        </p:nvSpPr>
        <p:spPr>
          <a:xfrm>
            <a:off x="397565" y="1586203"/>
            <a:ext cx="9279835" cy="4920613"/>
          </a:xfrm>
        </p:spPr>
        <p:txBody>
          <a:bodyPr>
            <a:normAutofit fontScale="70000" lnSpcReduction="20000"/>
          </a:bodyPr>
          <a:lstStyle/>
          <a:p>
            <a:pPr lvl="0"/>
            <a:r>
              <a:rPr lang="en-US" b="1" dirty="0"/>
              <a:t>Quality of Proposal and Concept</a:t>
            </a:r>
            <a:r>
              <a:rPr lang="en-US" dirty="0"/>
              <a:t>: The LOI is clear and complete. The applicant is ready to receive funds and begin promptly and demonstrates previous experience and skills necessary to conduct the proposed activities. The project, as described, identifies relevant performance measures and is likely to accomplish the stated outcomes. </a:t>
            </a:r>
          </a:p>
          <a:p>
            <a:pPr lvl="0"/>
            <a:r>
              <a:rPr lang="en-US" b="1" dirty="0"/>
              <a:t>Impact and Accountability</a:t>
            </a:r>
            <a:r>
              <a:rPr lang="en-US" dirty="0"/>
              <a:t>: The project demonstrates how it will enhance Vermont’s working landscape, with measurable outcomes that may include job creation and retention; increased income; increased product output; increased acres in active forestry or agricultural use; business creation and retention; increased access to capital, technical assistance, education, and training; higher payroll and wages; and increased quality of life. </a:t>
            </a:r>
          </a:p>
          <a:p>
            <a:r>
              <a:rPr lang="en-US" b="1" u="sng" dirty="0"/>
              <a:t>Business Requests over $20,000</a:t>
            </a:r>
            <a:r>
              <a:rPr lang="en-US" b="1" dirty="0"/>
              <a:t> will be analyzed for demonstration of supply chain or industry impact (specifically how multiple working lands businesses will benefit from the project). Examples of supply chain impact include construction or expansion of a processing facility or development of a new technology that will serve many working lands businesses. Inclusion of up to three letters of support or letters of commitment in your full application are strongly encouraged to help demonstrate supply chain impact.</a:t>
            </a:r>
          </a:p>
          <a:p>
            <a:pPr lvl="0"/>
            <a:r>
              <a:rPr lang="en-US" b="1" dirty="0"/>
              <a:t>Financial Need</a:t>
            </a:r>
            <a:r>
              <a:rPr lang="en-US" dirty="0"/>
              <a:t>: The LOI demonstrates a clear need for the project and the need for Working Lands Enterprise funding. The project cannot be fully funded through other sources.  Without these particular funds in this form, the project would happen more slowly, in a less desirable fashion, with a lower probability of success, or would not happen; and/or an urgent window of opportunity would be missed. </a:t>
            </a:r>
          </a:p>
          <a:p>
            <a:pPr lvl="0"/>
            <a:r>
              <a:rPr lang="en-US" b="1" dirty="0"/>
              <a:t>Stewardship and Sustainability</a:t>
            </a:r>
            <a:r>
              <a:rPr lang="en-US" dirty="0"/>
              <a:t>: The project contributes to long-term sustainability/viability of working landscape businesses, builds partnerships, and demonstrates a plan for long term financial viability beyond the Working Lands grant period. Projects that credibly outline anticipated positive impacts based on measurable financial, social, or environmental criteria will be given preference.</a:t>
            </a:r>
          </a:p>
          <a:p>
            <a:pPr lvl="0"/>
            <a:r>
              <a:rPr lang="en-US" b="1" dirty="0"/>
              <a:t>Collaboration: </a:t>
            </a:r>
            <a:r>
              <a:rPr lang="en-US" dirty="0"/>
              <a:t>The project</a:t>
            </a:r>
            <a:r>
              <a:rPr lang="en-US" b="1" dirty="0"/>
              <a:t> </a:t>
            </a:r>
            <a:r>
              <a:rPr lang="en-US" dirty="0"/>
              <a:t>demonstrates it has a strong management team and partners in place with the energy, expertise, and commitment necessary to turn those ideas into reality. Projects that show partnerships for optimizing use of public funds are encouraged.</a:t>
            </a:r>
          </a:p>
          <a:p>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591FB547-BE69-443E-BC8C-A55A15742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9860172"/>
      </p:ext>
    </p:extLst>
  </p:cSld>
  <p:clrMapOvr>
    <a:masterClrMapping/>
  </p:clrMapOvr>
  <mc:AlternateContent xmlns:mc="http://schemas.openxmlformats.org/markup-compatibility/2006">
    <mc:Choice xmlns:p14="http://schemas.microsoft.com/office/powerpoint/2010/main" Requires="p14">
      <p:transition spd="slow" p14:dur="2000" advTm="48699"/>
    </mc:Choice>
    <mc:Fallback>
      <p:transition spd="slow" advTm="4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14400"/>
          </a:xfrm>
        </p:spPr>
        <p:txBody>
          <a:bodyPr/>
          <a:lstStyle/>
          <a:p>
            <a:r>
              <a:rPr lang="en-US" dirty="0"/>
              <a:t>Submitting your Letter of Intent</a:t>
            </a:r>
          </a:p>
        </p:txBody>
      </p:sp>
      <p:sp>
        <p:nvSpPr>
          <p:cNvPr id="3" name="Content Placeholder 2"/>
          <p:cNvSpPr>
            <a:spLocks noGrp="1"/>
          </p:cNvSpPr>
          <p:nvPr>
            <p:ph idx="1"/>
          </p:nvPr>
        </p:nvSpPr>
        <p:spPr/>
        <p:txBody>
          <a:bodyPr/>
          <a:lstStyle/>
          <a:p>
            <a:r>
              <a:rPr lang="en-US" b="1" dirty="0"/>
              <a:t>Submitting your Letter of Intent	</a:t>
            </a:r>
          </a:p>
          <a:p>
            <a:r>
              <a:rPr lang="en-US" b="1" dirty="0"/>
              <a:t>NOTE</a:t>
            </a:r>
            <a:r>
              <a:rPr lang="en-US" dirty="0"/>
              <a:t>: All LOIs </a:t>
            </a:r>
            <a:r>
              <a:rPr lang="en-US" b="1" dirty="0"/>
              <a:t>must</a:t>
            </a:r>
            <a:r>
              <a:rPr lang="en-US" dirty="0"/>
              <a:t> be electronically submitted online at </a:t>
            </a:r>
            <a:r>
              <a:rPr lang="en-US" u="sng" dirty="0">
                <a:hlinkClick r:id="rId4"/>
              </a:rPr>
              <a:t>agriculturegrants.vermont.gov</a:t>
            </a:r>
            <a:r>
              <a:rPr lang="en-US" dirty="0"/>
              <a:t>. Paper applications will not be accepted. Applicants are </a:t>
            </a:r>
            <a:r>
              <a:rPr lang="en-US" b="1" dirty="0"/>
              <a:t>strongly</a:t>
            </a:r>
            <a:r>
              <a:rPr lang="en-US" dirty="0"/>
              <a:t> encouraged to log onto the website well in advance of the LOI deadline to register as a new user and gain familiarity with the online system. Contact Noelle Sevoian at working.lands@vermont.gov or 802-585-9072 if you need additional assistance. We cannot guarantee that a staff person will be able to return your call in the final hours before the deadline, so please plan in advance.</a:t>
            </a:r>
          </a:p>
          <a:p>
            <a:r>
              <a:rPr lang="en-US" dirty="0"/>
              <a:t>You may find that it is helpful to create your LOI as a Word document and then copy and paste into the </a:t>
            </a:r>
            <a:r>
              <a:rPr lang="en-US" u="sng" dirty="0">
                <a:hlinkClick r:id="rId4"/>
              </a:rPr>
              <a:t>agriculturegrants.vermont.gov</a:t>
            </a:r>
            <a:r>
              <a:rPr lang="en-US" dirty="0"/>
              <a:t> system.</a:t>
            </a:r>
          </a:p>
          <a:p>
            <a:pPr marL="0" indent="0">
              <a:buNone/>
            </a:pPr>
            <a:endParaRPr lang="en-US" dirty="0"/>
          </a:p>
        </p:txBody>
      </p:sp>
      <p:pic>
        <p:nvPicPr>
          <p:cNvPr id="4" name="Picture 3" descr="AOA%20working%20lands%20initiative%202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2F1BF104-09AF-4A2F-83C9-10F33B611F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7735043"/>
      </p:ext>
    </p:extLst>
  </p:cSld>
  <p:clrMapOvr>
    <a:masterClrMapping/>
  </p:clrMapOvr>
  <mc:AlternateContent xmlns:mc="http://schemas.openxmlformats.org/markup-compatibility/2006">
    <mc:Choice xmlns:p14="http://schemas.microsoft.com/office/powerpoint/2010/main" Requires="p14">
      <p:transition spd="slow" p14:dur="2000" advTm="136762"/>
    </mc:Choice>
    <mc:Fallback>
      <p:transition spd="slow" advTm="13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t>
            </a:r>
          </a:p>
        </p:txBody>
      </p:sp>
      <p:sp>
        <p:nvSpPr>
          <p:cNvPr id="3" name="Content Placeholder 2"/>
          <p:cNvSpPr>
            <a:spLocks noGrp="1"/>
          </p:cNvSpPr>
          <p:nvPr>
            <p:ph idx="1"/>
          </p:nvPr>
        </p:nvSpPr>
        <p:spPr/>
        <p:txBody>
          <a:bodyPr>
            <a:normAutofit/>
          </a:bodyPr>
          <a:lstStyle/>
          <a:p>
            <a:r>
              <a:rPr lang="en-US" sz="3200" dirty="0"/>
              <a:t>Email </a:t>
            </a:r>
            <a:r>
              <a:rPr lang="en-US" sz="3200" dirty="0">
                <a:hlinkClick r:id="rId4"/>
              </a:rPr>
              <a:t>Working.Lands@Vermont.gov</a:t>
            </a:r>
            <a:r>
              <a:rPr lang="en-US" sz="3200" dirty="0"/>
              <a:t> or call 802-585-9072 to schedule a time to talk one-on-one with Working Lands Staff. </a:t>
            </a:r>
          </a:p>
        </p:txBody>
      </p:sp>
      <p:pic>
        <p:nvPicPr>
          <p:cNvPr id="4" name="Audio 3">
            <a:hlinkClick r:id="" action="ppaction://media"/>
            <a:extLst>
              <a:ext uri="{FF2B5EF4-FFF2-40B4-BE49-F238E27FC236}">
                <a16:creationId xmlns:a16="http://schemas.microsoft.com/office/drawing/2014/main" id="{C3CA24C7-BAFA-42A0-BCEE-E0C1D4C5C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4531359"/>
      </p:ext>
    </p:extLst>
  </p:cSld>
  <p:clrMapOvr>
    <a:masterClrMapping/>
  </p:clrMapOvr>
  <mc:AlternateContent xmlns:mc="http://schemas.openxmlformats.org/markup-compatibility/2006">
    <mc:Choice xmlns:p14="http://schemas.microsoft.com/office/powerpoint/2010/main" Requires="p14">
      <p:transition spd="slow" p14:dur="2000" advTm="42181"/>
    </mc:Choice>
    <mc:Fallback>
      <p:transition spd="slow" advTm="4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 Glance</a:t>
            </a:r>
          </a:p>
        </p:txBody>
      </p:sp>
      <p:sp>
        <p:nvSpPr>
          <p:cNvPr id="4" name="TextBox 5"/>
          <p:cNvSpPr txBox="1">
            <a:spLocks noGrp="1"/>
          </p:cNvSpPr>
          <p:nvPr>
            <p:ph idx="1"/>
          </p:nvPr>
        </p:nvSpPr>
        <p:spPr>
          <a:xfrm>
            <a:off x="397416" y="1666067"/>
            <a:ext cx="8596668" cy="3880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Clr>
                <a:schemeClr val="accent2">
                  <a:lumMod val="50000"/>
                </a:schemeClr>
              </a:buClr>
              <a:buFont typeface="Lucida Sans Unicode" pitchFamily="34" charset="0"/>
              <a:buChar char="‣"/>
            </a:pPr>
            <a:r>
              <a:rPr lang="en-US" sz="1400" b="1" dirty="0">
                <a:hlinkClick r:id="rId4"/>
              </a:rPr>
              <a:t>The Vermont Council on Rural Development (VCRD) </a:t>
            </a:r>
            <a:r>
              <a:rPr lang="en-US" sz="1400" b="1" dirty="0"/>
              <a:t> </a:t>
            </a:r>
            <a:r>
              <a:rPr lang="en-US" sz="1400" dirty="0"/>
              <a:t>founded and led the </a:t>
            </a:r>
            <a:r>
              <a:rPr lang="en-US" sz="1400" b="1" dirty="0">
                <a:hlinkClick r:id="rId5"/>
              </a:rPr>
              <a:t>Council on the Future of Vermont</a:t>
            </a:r>
            <a:r>
              <a:rPr lang="en-US" sz="1400" dirty="0"/>
              <a:t> which conducted a comprehensive study and found that over 97 percent of Vermonters polled endorsed the value of the working landscape as key to VT’s future; which was higher than any other value expressed by the people of Vermont.</a:t>
            </a:r>
          </a:p>
          <a:p>
            <a:pPr marL="285750" indent="-285750" algn="just">
              <a:buClr>
                <a:schemeClr val="accent2">
                  <a:lumMod val="50000"/>
                </a:schemeClr>
              </a:buClr>
              <a:buFont typeface="Lucida Sans Unicode" pitchFamily="34" charset="0"/>
              <a:buChar char="‣"/>
            </a:pPr>
            <a:endParaRPr lang="en-US" sz="1400" dirty="0"/>
          </a:p>
          <a:p>
            <a:pPr marL="285750" indent="-285750" algn="just">
              <a:buClr>
                <a:schemeClr val="accent2">
                  <a:lumMod val="50000"/>
                </a:schemeClr>
              </a:buClr>
              <a:buFont typeface="Lucida Sans Unicode" pitchFamily="34" charset="0"/>
              <a:buChar char="‣"/>
            </a:pPr>
            <a:r>
              <a:rPr lang="en-US" sz="1400" dirty="0"/>
              <a:t>The Working Landscape Partnership was created to unite Vermonters working together to implement key policy and program efforts to advance Vermont’s working landscape. The Partnership is made up of individuals and organizations dedicated to advancing the farm, forest and value-added natural resource economy as a vital foundation for the future of Vermont. </a:t>
            </a:r>
          </a:p>
          <a:p>
            <a:pPr marL="285750" indent="-285750" algn="just">
              <a:buClr>
                <a:schemeClr val="accent2">
                  <a:lumMod val="50000"/>
                </a:schemeClr>
              </a:buClr>
              <a:buFont typeface="Lucida Sans Unicode" pitchFamily="34" charset="0"/>
              <a:buChar char="‣"/>
            </a:pPr>
            <a:endParaRPr lang="en-US" sz="1400" dirty="0"/>
          </a:p>
          <a:p>
            <a:pPr marL="285750" indent="-285750" algn="just">
              <a:buClr>
                <a:schemeClr val="accent2">
                  <a:lumMod val="50000"/>
                </a:schemeClr>
              </a:buClr>
              <a:buFont typeface="Lucida Sans Unicode" pitchFamily="34" charset="0"/>
              <a:buChar char="‣"/>
            </a:pPr>
            <a:r>
              <a:rPr lang="en-US" sz="1400" dirty="0"/>
              <a:t>“</a:t>
            </a:r>
            <a:r>
              <a:rPr lang="en-US" sz="1400" b="1" dirty="0">
                <a:hlinkClick r:id="rId6"/>
              </a:rPr>
              <a:t>Investing in our Farm and Forest Future</a:t>
            </a:r>
            <a:r>
              <a:rPr lang="en-US" sz="1400" dirty="0"/>
              <a:t>”, is the action plan of the Vermont Working Landscape Partnership. In 2012, the Partnership successfully promoted the development of the Vermont Working Lands Enterprise Fund with the passage of the </a:t>
            </a:r>
            <a:r>
              <a:rPr lang="en-US" sz="1400" b="1" dirty="0">
                <a:hlinkClick r:id="rId7"/>
              </a:rPr>
              <a:t>Working Lands Enterprise Bill</a:t>
            </a:r>
            <a:r>
              <a:rPr lang="en-US" sz="1400" dirty="0"/>
              <a:t>.</a:t>
            </a:r>
          </a:p>
          <a:p>
            <a:pPr marL="285750" indent="-285750" algn="just">
              <a:buClr>
                <a:schemeClr val="accent2">
                  <a:lumMod val="50000"/>
                </a:schemeClr>
              </a:buClr>
              <a:buFont typeface="Lucida Sans Unicode" pitchFamily="34" charset="0"/>
              <a:buChar char="‣"/>
            </a:pPr>
            <a:endParaRPr lang="en-US" sz="1400" dirty="0"/>
          </a:p>
          <a:p>
            <a:pPr marL="285750" indent="-285750" algn="just">
              <a:buClr>
                <a:schemeClr val="accent2">
                  <a:lumMod val="50000"/>
                </a:schemeClr>
              </a:buClr>
              <a:buFont typeface="Lucida Sans Unicode" pitchFamily="34" charset="0"/>
              <a:buChar char="‣"/>
            </a:pPr>
            <a:r>
              <a:rPr lang="en-US" sz="1400" dirty="0"/>
              <a:t>Today, VCRD continues to work to promote the growth of this fund and to support and celebrate a new generation of businesses on the land.</a:t>
            </a:r>
          </a:p>
          <a:p>
            <a:pPr marL="285750" indent="-285750" algn="just">
              <a:buClr>
                <a:schemeClr val="accent2">
                  <a:lumMod val="50000"/>
                </a:schemeClr>
              </a:buClr>
              <a:buFont typeface="Lucida Sans Unicode" pitchFamily="34" charset="0"/>
              <a:buChar char="‣"/>
            </a:pPr>
            <a:endParaRPr lang="en-US" sz="1400" dirty="0"/>
          </a:p>
        </p:txBody>
      </p:sp>
      <p:pic>
        <p:nvPicPr>
          <p:cNvPr id="5" name="Picture 4" descr="AOA%20working%20lands%20initiative%202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6F82C1E-B7E1-4981-8C25-78A49BC967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5653875"/>
      </p:ext>
    </p:extLst>
  </p:cSld>
  <p:clrMapOvr>
    <a:masterClrMapping/>
  </p:clrMapOvr>
  <mc:AlternateContent xmlns:mc="http://schemas.openxmlformats.org/markup-compatibility/2006">
    <mc:Choice xmlns:p14="http://schemas.microsoft.com/office/powerpoint/2010/main" Requires="p14">
      <p:transition spd="slow" p14:dur="2000" advTm="94216"/>
    </mc:Choice>
    <mc:Fallback>
      <p:transition spd="slow" advTm="9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Stats to Date</a:t>
            </a:r>
          </a:p>
        </p:txBody>
      </p:sp>
      <p:sp>
        <p:nvSpPr>
          <p:cNvPr id="3" name="Content Placeholder 2"/>
          <p:cNvSpPr>
            <a:spLocks noGrp="1"/>
          </p:cNvSpPr>
          <p:nvPr>
            <p:ph idx="1"/>
          </p:nvPr>
        </p:nvSpPr>
        <p:spPr>
          <a:xfrm>
            <a:off x="677334" y="1792384"/>
            <a:ext cx="8596668" cy="4184227"/>
          </a:xfrm>
        </p:spPr>
        <p:txBody>
          <a:bodyPr>
            <a:normAutofit/>
          </a:bodyPr>
          <a:lstStyle/>
          <a:p>
            <a:r>
              <a:rPr lang="en-US" dirty="0"/>
              <a:t>The WLEB began operations in August 2012 and today has awarded over $4.8 million in grant funds to 149 grantees, leveraging over $5 million of matching and other funds. For a list of previously funded projects, visit </a:t>
            </a:r>
            <a:r>
              <a:rPr lang="en-US" u="sng" dirty="0">
                <a:hlinkClick r:id="rId4"/>
              </a:rPr>
              <a:t>http://workinglands.vermont.gov/projects</a:t>
            </a:r>
            <a:r>
              <a:rPr lang="en-US" dirty="0"/>
              <a:t>. </a:t>
            </a:r>
          </a:p>
          <a:p>
            <a:endParaRPr lang="en-US" dirty="0"/>
          </a:p>
          <a:p>
            <a:r>
              <a:rPr lang="en-US" dirty="0"/>
              <a:t>Results Based Accountability Metrics:</a:t>
            </a:r>
          </a:p>
          <a:p>
            <a:pPr lvl="1"/>
            <a:r>
              <a:rPr lang="en-US" dirty="0"/>
              <a:t>428 new jobs created by working lands grantees</a:t>
            </a:r>
          </a:p>
          <a:p>
            <a:pPr lvl="1"/>
            <a:r>
              <a:rPr lang="en-US" dirty="0"/>
              <a:t>A 18.1 million+ increase in gross sales to date for the VT Economy</a:t>
            </a:r>
          </a:p>
          <a:p>
            <a:endParaRPr lang="en-US" dirty="0"/>
          </a:p>
          <a:p>
            <a:endParaRPr lang="en-US" dirty="0"/>
          </a:p>
          <a:p>
            <a:endParaRPr lang="en-US" dirty="0"/>
          </a:p>
          <a:p>
            <a:endParaRPr lang="en-US" dirty="0"/>
          </a:p>
        </p:txBody>
      </p:sp>
      <p:pic>
        <p:nvPicPr>
          <p:cNvPr id="4" name="Picture 3" descr="AOA%20working%20lands%20initiative%202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83559D13-6488-4FC1-9E8E-208429C1AA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7027692"/>
      </p:ext>
    </p:extLst>
  </p:cSld>
  <p:clrMapOvr>
    <a:masterClrMapping/>
  </p:clrMapOvr>
  <mc:AlternateContent xmlns:mc="http://schemas.openxmlformats.org/markup-compatibility/2006">
    <mc:Choice xmlns:p14="http://schemas.microsoft.com/office/powerpoint/2010/main" Requires="p14">
      <p:transition spd="slow" p14:dur="2000" advTm="44961"/>
    </mc:Choice>
    <mc:Fallback>
      <p:transition spd="slow" advTm="4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383" y="161730"/>
            <a:ext cx="8596668" cy="1320800"/>
          </a:xfrm>
        </p:spPr>
        <p:txBody>
          <a:bodyPr/>
          <a:lstStyle/>
          <a:p>
            <a:r>
              <a:rPr lang="en-US" dirty="0"/>
              <a:t>About the Initiative</a:t>
            </a:r>
          </a:p>
        </p:txBody>
      </p:sp>
      <p:sp>
        <p:nvSpPr>
          <p:cNvPr id="3" name="Content Placeholder 2"/>
          <p:cNvSpPr>
            <a:spLocks noGrp="1"/>
          </p:cNvSpPr>
          <p:nvPr>
            <p:ph idx="1"/>
          </p:nvPr>
        </p:nvSpPr>
        <p:spPr>
          <a:xfrm>
            <a:off x="677334" y="1324948"/>
            <a:ext cx="8596668" cy="5374432"/>
          </a:xfrm>
        </p:spPr>
        <p:txBody>
          <a:bodyPr>
            <a:normAutofit fontScale="77500" lnSpcReduction="20000"/>
          </a:bodyPr>
          <a:lstStyle/>
          <a:p>
            <a:r>
              <a:rPr lang="en-US" b="1" dirty="0"/>
              <a:t>Mission</a:t>
            </a:r>
          </a:p>
          <a:p>
            <a:pPr lvl="1"/>
            <a:r>
              <a:rPr lang="en-US" dirty="0"/>
              <a:t>The mission of the Vermont Working Lands Enterprise Initiative is to grow the economies, cultures, and communities of Vermont's working landscape. The Working Lands Enterprise Board achieves this by making essential, catalytic investments in critical leverage points of the Vermont farm and forest economy, and facilitating policy development to optimize the agricultural and forest use of Vermont lands.</a:t>
            </a:r>
          </a:p>
          <a:p>
            <a:r>
              <a:rPr lang="en-US" b="1" dirty="0"/>
              <a:t>Vision for Future Success</a:t>
            </a:r>
          </a:p>
          <a:p>
            <a:pPr lvl="1"/>
            <a:r>
              <a:rPr lang="en-US" dirty="0"/>
              <a:t>Vermont prospers and its unique sense of place thrives in large part because of intelligent investment in the people and enterprises that comprise its farm, food, and forest based systems. Strong community engagement and support for the farm and forest sectors leads to enhanced quality of life for Vermont citizens and working lands business owners.</a:t>
            </a:r>
          </a:p>
          <a:p>
            <a:r>
              <a:rPr lang="en-US" b="1" dirty="0"/>
              <a:t>Approach (our change theory about what systemic factors will create progress towards our mission and vision)</a:t>
            </a:r>
          </a:p>
          <a:p>
            <a:pPr marL="800100" lvl="1" indent="-342900">
              <a:buFont typeface="+mj-lt"/>
              <a:buAutoNum type="arabicPeriod"/>
            </a:pPr>
            <a:r>
              <a:rPr lang="en-US" b="1" dirty="0"/>
              <a:t>Access to capital</a:t>
            </a:r>
            <a:r>
              <a:rPr lang="en-US" dirty="0"/>
              <a:t>: Ability of an enterprise to secure the right match of capital to meet its financing needs for its stage of growth and scale.</a:t>
            </a:r>
          </a:p>
          <a:p>
            <a:pPr marL="800100" lvl="1" indent="-342900">
              <a:buFont typeface="+mj-lt"/>
              <a:buAutoNum type="arabicPeriod"/>
            </a:pPr>
            <a:r>
              <a:rPr lang="en-US" b="1" dirty="0"/>
              <a:t>Technical assistance</a:t>
            </a:r>
            <a:r>
              <a:rPr lang="en-US" dirty="0"/>
              <a:t>: Availability of services to develop business plans, identify risk management strategies, and implement financial management systems, as well as provide topic, product, and process expertise.</a:t>
            </a:r>
          </a:p>
          <a:p>
            <a:pPr marL="800100" lvl="1" indent="-342900">
              <a:buFont typeface="+mj-lt"/>
              <a:buAutoNum type="arabicPeriod"/>
            </a:pPr>
            <a:r>
              <a:rPr lang="en-US" b="1" dirty="0"/>
              <a:t>Workforce development</a:t>
            </a:r>
            <a:r>
              <a:rPr lang="en-US" dirty="0"/>
              <a:t>: Access to training that allows Vermonters who want to work in the working lands sector – and by extension, the employers they choose – to be at a world-class level.</a:t>
            </a:r>
          </a:p>
          <a:p>
            <a:pPr marL="800100" lvl="1" indent="-342900">
              <a:buFont typeface="+mj-lt"/>
              <a:buAutoNum type="arabicPeriod"/>
            </a:pPr>
            <a:r>
              <a:rPr lang="en-US" b="1" dirty="0"/>
              <a:t>Smart policy</a:t>
            </a:r>
            <a:r>
              <a:rPr lang="en-US" dirty="0"/>
              <a:t>: Rules and statutes that optimize the agricultural and forest use of Vermont lands, while protecting human, environmental and animal health.</a:t>
            </a:r>
          </a:p>
          <a:p>
            <a:pPr marL="800100" lvl="1" indent="-342900">
              <a:buFont typeface="+mj-lt"/>
              <a:buAutoNum type="arabicPeriod"/>
            </a:pPr>
            <a:r>
              <a:rPr lang="en-US" b="1" dirty="0"/>
              <a:t>Value chain and sector collaboration</a:t>
            </a:r>
            <a:r>
              <a:rPr lang="en-US" dirty="0"/>
              <a:t>: Relationships between different actors along the chain, as well as across industry sectors, that strengthen the system as a whole.</a:t>
            </a:r>
          </a:p>
          <a:p>
            <a:pPr marL="800100" lvl="1" indent="-342900">
              <a:buFont typeface="+mj-lt"/>
              <a:buAutoNum type="arabicPeriod"/>
            </a:pPr>
            <a:r>
              <a:rPr lang="en-US" b="1" dirty="0"/>
              <a:t>Public awareness</a:t>
            </a:r>
            <a:r>
              <a:rPr lang="en-US" dirty="0"/>
              <a:t>: Communities’ understanding of and support for the businesses and organizations that contribute to our working landscape.</a:t>
            </a:r>
          </a:p>
          <a:p>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50800563-4181-478B-9782-4D20A13E2D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9842239"/>
      </p:ext>
    </p:extLst>
  </p:cSld>
  <p:clrMapOvr>
    <a:masterClrMapping/>
  </p:clrMapOvr>
  <mc:AlternateContent xmlns:mc="http://schemas.openxmlformats.org/markup-compatibility/2006">
    <mc:Choice xmlns:p14="http://schemas.microsoft.com/office/powerpoint/2010/main" Requires="p14">
      <p:transition spd="slow" p14:dur="2000" advTm="79877"/>
    </mc:Choice>
    <mc:Fallback>
      <p:transition spd="slow" advTm="7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FY2018 Application Process</a:t>
            </a:r>
          </a:p>
        </p:txBody>
      </p:sp>
      <p:sp>
        <p:nvSpPr>
          <p:cNvPr id="3" name="Content Placeholder 2"/>
          <p:cNvSpPr>
            <a:spLocks noGrp="1"/>
          </p:cNvSpPr>
          <p:nvPr>
            <p:ph idx="1"/>
          </p:nvPr>
        </p:nvSpPr>
        <p:spPr>
          <a:xfrm>
            <a:off x="677334" y="1399593"/>
            <a:ext cx="8596668" cy="4641770"/>
          </a:xfrm>
        </p:spPr>
        <p:txBody>
          <a:bodyPr>
            <a:normAutofit fontScale="85000" lnSpcReduction="10000"/>
          </a:bodyPr>
          <a:lstStyle/>
          <a:p>
            <a:r>
              <a:rPr lang="en-US" dirty="0"/>
              <a:t>This year, approximately $750,000 is available for investment into farm, food systems, forestry, and forest products enterprises and service providers. Funds will be disbursed in three investment areas: Business Grants, Service Provider Grants, and new this year, a Service Provider Partnership Contracting Pilot. </a:t>
            </a:r>
          </a:p>
          <a:p>
            <a:endParaRPr lang="en-US" dirty="0"/>
          </a:p>
          <a:p>
            <a:r>
              <a:rPr lang="en-US" b="1" u="sng" dirty="0"/>
              <a:t>Business Grants</a:t>
            </a:r>
            <a:r>
              <a:rPr lang="en-US" u="sng" dirty="0"/>
              <a:t> </a:t>
            </a:r>
            <a:r>
              <a:rPr lang="en-US" dirty="0"/>
              <a:t>- Projects may include scaling up production, developing new products, or developing new markets. Examples may include (but are not limited to):</a:t>
            </a:r>
          </a:p>
          <a:p>
            <a:pPr lvl="0"/>
            <a:r>
              <a:rPr lang="en-US" dirty="0"/>
              <a:t>Infrastructure: project specific planning, permitting, and/or engineering/architectural plans; purchase and/or construction of physical assets (i.e., building and equipment costs)</a:t>
            </a:r>
          </a:p>
          <a:p>
            <a:pPr lvl="0"/>
            <a:r>
              <a:rPr lang="en-US" dirty="0"/>
              <a:t>Marketing and market development: working capital for customer acquisition or developing supply chain relationships; labeling or packaging innovations</a:t>
            </a:r>
          </a:p>
          <a:p>
            <a:pPr lvl="0"/>
            <a:r>
              <a:rPr lang="en-US" dirty="0"/>
              <a:t>Research and Development: testing new systems or technologies </a:t>
            </a:r>
          </a:p>
          <a:p>
            <a:r>
              <a:rPr lang="en-US" dirty="0"/>
              <a:t>Again in FY2018, $30,000 of Local Food Market Development (LFMD) grant funds will be made available through the Working Lands grant process. The focus of LFMD funding is to increase Vermont producers’ access to institutional and wholesale markets, promote consumption of local food, and encourage scaling up through new market development opportunities across the state.</a:t>
            </a:r>
          </a:p>
          <a:p>
            <a:pPr marL="0" indent="0">
              <a:buNone/>
            </a:pPr>
            <a:endParaRPr lang="en-US" dirty="0"/>
          </a:p>
          <a:p>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A6615058-5957-4EB1-92F4-AC5BEB26B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8643512"/>
      </p:ext>
    </p:extLst>
  </p:cSld>
  <p:clrMapOvr>
    <a:masterClrMapping/>
  </p:clrMapOvr>
  <mc:AlternateContent xmlns:mc="http://schemas.openxmlformats.org/markup-compatibility/2006">
    <mc:Choice xmlns:p14="http://schemas.microsoft.com/office/powerpoint/2010/main" Requires="p14">
      <p:transition spd="slow" p14:dur="2000" advTm="86527"/>
    </mc:Choice>
    <mc:Fallback>
      <p:transition spd="slow" advTm="8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for Business Applicants </a:t>
            </a:r>
          </a:p>
        </p:txBody>
      </p:sp>
      <p:sp>
        <p:nvSpPr>
          <p:cNvPr id="3" name="Content Placeholder 2"/>
          <p:cNvSpPr>
            <a:spLocks noGrp="1"/>
          </p:cNvSpPr>
          <p:nvPr>
            <p:ph idx="1"/>
          </p:nvPr>
        </p:nvSpPr>
        <p:spPr>
          <a:xfrm>
            <a:off x="677334" y="2160589"/>
            <a:ext cx="8596668" cy="2467395"/>
          </a:xfrm>
        </p:spPr>
        <p:txBody>
          <a:bodyPr>
            <a:normAutofit/>
          </a:bodyPr>
          <a:lstStyle/>
          <a:p>
            <a:r>
              <a:rPr lang="en-US" b="1" dirty="0"/>
              <a:t>LETTERS OF INTENT ARE DUE: Tuesday</a:t>
            </a:r>
            <a:r>
              <a:rPr lang="en-US" dirty="0"/>
              <a:t>, November 7, 2017 at 4pm </a:t>
            </a:r>
          </a:p>
          <a:p>
            <a:r>
              <a:rPr lang="en-US" b="1" dirty="0"/>
              <a:t>APPLICANT NOTIFICATION OF ACCEPTANCE/DENIAL OF LETTER OF INTENT: </a:t>
            </a:r>
            <a:r>
              <a:rPr lang="en-US" dirty="0"/>
              <a:t>End of December 2017</a:t>
            </a:r>
          </a:p>
          <a:p>
            <a:r>
              <a:rPr lang="en-US" b="1" dirty="0"/>
              <a:t>INVITED FULL APPLICATIONS ARE DUE:</a:t>
            </a:r>
            <a:r>
              <a:rPr lang="en-US" dirty="0"/>
              <a:t> Friday, February 9, 2018 at 4pm</a:t>
            </a:r>
          </a:p>
          <a:p>
            <a:r>
              <a:rPr lang="en-US" b="1" dirty="0"/>
              <a:t>APPLICANT NOTIFICATION:</a:t>
            </a:r>
            <a:r>
              <a:rPr lang="en-US" dirty="0"/>
              <a:t> Late March 2018</a:t>
            </a:r>
          </a:p>
          <a:p>
            <a:r>
              <a:rPr lang="en-US" b="1" dirty="0"/>
              <a:t>ESTIMATED PROJECT START DATE:</a:t>
            </a:r>
            <a:r>
              <a:rPr lang="en-US" dirty="0"/>
              <a:t> No earlier than late April, 2018</a:t>
            </a:r>
          </a:p>
          <a:p>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379D29A1-233D-40D9-8993-DE447C9D8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6290337"/>
      </p:ext>
    </p:extLst>
  </p:cSld>
  <p:clrMapOvr>
    <a:masterClrMapping/>
  </p:clrMapOvr>
  <mc:AlternateContent xmlns:mc="http://schemas.openxmlformats.org/markup-compatibility/2006">
    <mc:Choice xmlns:p14="http://schemas.microsoft.com/office/powerpoint/2010/main" Requires="p14">
      <p:transition spd="slow" p14:dur="2000" advTm="105456"/>
    </mc:Choice>
    <mc:Fallback>
      <p:transition spd="slow" advTm="105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for Service Provider GRANT Applicants</a:t>
            </a:r>
          </a:p>
        </p:txBody>
      </p:sp>
      <p:sp>
        <p:nvSpPr>
          <p:cNvPr id="3" name="Content Placeholder 2"/>
          <p:cNvSpPr>
            <a:spLocks noGrp="1"/>
          </p:cNvSpPr>
          <p:nvPr>
            <p:ph idx="1"/>
          </p:nvPr>
        </p:nvSpPr>
        <p:spPr/>
        <p:txBody>
          <a:bodyPr/>
          <a:lstStyle/>
          <a:p>
            <a:r>
              <a:rPr lang="en-US" b="1" dirty="0"/>
              <a:t>LETTERS OF INTENT ARE DUE:</a:t>
            </a:r>
            <a:r>
              <a:rPr lang="en-US" dirty="0"/>
              <a:t> Friday, December 8, 2017 at 4pm</a:t>
            </a:r>
          </a:p>
          <a:p>
            <a:r>
              <a:rPr lang="en-US" b="1" dirty="0"/>
              <a:t>APPLICANT NOTIFICATION OF ACCEPTANCE/DENIAL OF LETTER OF INTENT:</a:t>
            </a:r>
            <a:r>
              <a:rPr lang="en-US" dirty="0"/>
              <a:t> Late January 2018</a:t>
            </a:r>
          </a:p>
          <a:p>
            <a:r>
              <a:rPr lang="en-US" b="1" dirty="0"/>
              <a:t>INVITED APPLICATIONS ARE DUE:</a:t>
            </a:r>
            <a:r>
              <a:rPr lang="en-US" dirty="0"/>
              <a:t> Wednesday, March 7, 2018 at 4pm</a:t>
            </a:r>
          </a:p>
          <a:p>
            <a:r>
              <a:rPr lang="en-US" b="1" dirty="0"/>
              <a:t>APPLICANT NOTIFICATION: </a:t>
            </a:r>
            <a:r>
              <a:rPr lang="en-US" dirty="0"/>
              <a:t>Late April 2018</a:t>
            </a:r>
          </a:p>
          <a:p>
            <a:r>
              <a:rPr lang="en-US" b="1" dirty="0"/>
              <a:t>ESTIMATED PROJECT START DATE IS NO EARLIER THAN: </a:t>
            </a:r>
            <a:r>
              <a:rPr lang="en-US" dirty="0"/>
              <a:t>Late May, 2018</a:t>
            </a:r>
          </a:p>
          <a:p>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29D3CDD0-DA51-42CC-8746-2182216CCA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3507708"/>
      </p:ext>
    </p:extLst>
  </p:cSld>
  <p:clrMapOvr>
    <a:masterClrMapping/>
  </p:clrMapOvr>
  <mc:AlternateContent xmlns:mc="http://schemas.openxmlformats.org/markup-compatibility/2006">
    <mc:Choice xmlns:p14="http://schemas.microsoft.com/office/powerpoint/2010/main" Requires="p14">
      <p:transition spd="slow" p14:dur="2000" advTm="76569"/>
    </mc:Choice>
    <mc:Fallback>
      <p:transition spd="slow" advTm="7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Applicant Eligibility</a:t>
            </a:r>
          </a:p>
        </p:txBody>
      </p:sp>
      <p:sp>
        <p:nvSpPr>
          <p:cNvPr id="3" name="Content Placeholder 2"/>
          <p:cNvSpPr>
            <a:spLocks noGrp="1"/>
          </p:cNvSpPr>
          <p:nvPr>
            <p:ph idx="1"/>
          </p:nvPr>
        </p:nvSpPr>
        <p:spPr>
          <a:xfrm>
            <a:off x="677334" y="1520891"/>
            <a:ext cx="8596668" cy="4520472"/>
          </a:xfrm>
        </p:spPr>
        <p:txBody>
          <a:bodyPr>
            <a:normAutofit fontScale="92500" lnSpcReduction="20000"/>
          </a:bodyPr>
          <a:lstStyle/>
          <a:p>
            <a:pPr lvl="0"/>
            <a:r>
              <a:rPr lang="en-US" dirty="0"/>
              <a:t>The applicant must be in compliance with all state regulations (i.e. water quality, taxes, child support) and in good standing with the State of Vermont at the time of submitting an LOI and must remain so during the entire grant period.</a:t>
            </a:r>
          </a:p>
          <a:p>
            <a:pPr lvl="0"/>
            <a:r>
              <a:rPr lang="en-US" dirty="0"/>
              <a:t>Businesses or Organizations must be based in Vermont and businesses must be registered with the Secretary of State at the time of full application submission. All business structures are eligible (e.g. Partnerships, Limited Liability Corporations, Sole Proprietorships, Cooperatives, Corporations, S Corporations, L3Cs, and B Corporations and/or non-profits that are involved in the production of agriculture and/or forest related products). </a:t>
            </a:r>
          </a:p>
          <a:p>
            <a:pPr lvl="0"/>
            <a:r>
              <a:rPr lang="en-US" dirty="0"/>
              <a:t>Previous recipients of Business grants for over $20,000 are ineligible for further Working Lands funds until three years after the start date of their previous grant (FY15 Capital and Infrastructure grantees are eligible to apply for FY18 funds. Past recipients of grants under $20,000 are eligible for Business Grants over $20k that show supply chain impact. </a:t>
            </a:r>
          </a:p>
          <a:p>
            <a:r>
              <a:rPr lang="en-US" dirty="0"/>
              <a:t>Working lands Service Provider grantees are eligible to apply for multiple years. Applicants who have received Working Lands grants in the past must report on the results of previously funded projects, and demonstrate how continued funding will be used to grow or improve the program.</a:t>
            </a:r>
          </a:p>
          <a:p>
            <a:pPr lvl="0"/>
            <a:endParaRPr lang="en-US" dirty="0"/>
          </a:p>
          <a:p>
            <a:pPr marL="0" indent="0">
              <a:buNone/>
            </a:pPr>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A850273C-3CCD-4490-ACF6-FC120CA95C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7228144"/>
      </p:ext>
    </p:extLst>
  </p:cSld>
  <p:clrMapOvr>
    <a:masterClrMapping/>
  </p:clrMapOvr>
  <mc:AlternateContent xmlns:mc="http://schemas.openxmlformats.org/markup-compatibility/2006">
    <mc:Choice xmlns:p14="http://schemas.microsoft.com/office/powerpoint/2010/main" Requires="p14">
      <p:transition spd="slow" p14:dur="2000" advTm="110314"/>
    </mc:Choice>
    <mc:Fallback>
      <p:transition spd="slow" advTm="110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Project Criteria</a:t>
            </a:r>
          </a:p>
        </p:txBody>
      </p:sp>
      <p:sp>
        <p:nvSpPr>
          <p:cNvPr id="3" name="Content Placeholder 2"/>
          <p:cNvSpPr>
            <a:spLocks noGrp="1"/>
          </p:cNvSpPr>
          <p:nvPr>
            <p:ph idx="1"/>
          </p:nvPr>
        </p:nvSpPr>
        <p:spPr>
          <a:xfrm>
            <a:off x="677334" y="1675397"/>
            <a:ext cx="8596668" cy="4837370"/>
          </a:xfrm>
        </p:spPr>
        <p:txBody>
          <a:bodyPr>
            <a:normAutofit lnSpcReduction="10000"/>
          </a:bodyPr>
          <a:lstStyle/>
          <a:p>
            <a:pPr lvl="0"/>
            <a:r>
              <a:rPr lang="en-US" dirty="0"/>
              <a:t>Provides a budget that uses between $5,000 - $50,000 of Working Lands Enterprise Funds. </a:t>
            </a:r>
          </a:p>
          <a:p>
            <a:pPr lvl="0"/>
            <a:r>
              <a:rPr lang="en-US" dirty="0"/>
              <a:t>All projects should demonstrate impact, test a new business model or display innovation, or address a specific supply chain need. </a:t>
            </a:r>
            <a:r>
              <a:rPr lang="en-US" b="1" dirty="0"/>
              <a:t>Requests over $20,000 will be analyzed for demonstration of supply chain or industry impacts</a:t>
            </a:r>
            <a:r>
              <a:rPr lang="en-US" dirty="0"/>
              <a:t> (see scoring criteria for further detail). </a:t>
            </a:r>
          </a:p>
          <a:p>
            <a:pPr lvl="0"/>
            <a:r>
              <a:rPr lang="en-US" dirty="0"/>
              <a:t>Budget must show at least a 1-to-1 match (for every dollar of WLEB funds requested, applicant must show at least one dollar of matching funds). At least 50% of match must be cash, the rest may be in-kind. Under limited circumstances, match requirements may be reduced or waived for projects that can justify the need for a reduced match (see budget narrative for further detail).</a:t>
            </a:r>
          </a:p>
          <a:p>
            <a:pPr lvl="0"/>
            <a:r>
              <a:rPr lang="en-US" dirty="0"/>
              <a:t>Primary beneficiaries are Vermont agriculture, forestry &amp; forest products based businesses (including farm and/or forest landowners).</a:t>
            </a:r>
          </a:p>
          <a:p>
            <a:pPr lvl="0"/>
            <a:r>
              <a:rPr lang="en-US" dirty="0"/>
              <a:t>Project must be completed within 18 months after grant agreement start date.</a:t>
            </a:r>
          </a:p>
          <a:p>
            <a:endParaRPr lang="en-US" dirty="0"/>
          </a:p>
        </p:txBody>
      </p:sp>
      <p:pic>
        <p:nvPicPr>
          <p:cNvPr id="4" name="Picture 3" descr="AOA%20working%20lands%20initiative%20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5976611"/>
            <a:ext cx="2514600" cy="8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91CBE7FA-B27B-4FF4-B857-60A9E8A513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8846005"/>
      </p:ext>
    </p:extLst>
  </p:cSld>
  <p:clrMapOvr>
    <a:masterClrMapping/>
  </p:clrMapOvr>
  <mc:AlternateContent xmlns:mc="http://schemas.openxmlformats.org/markup-compatibility/2006">
    <mc:Choice xmlns:p14="http://schemas.microsoft.com/office/powerpoint/2010/main" Requires="p14">
      <p:transition spd="slow" p14:dur="2000" advTm="99525"/>
    </mc:Choice>
    <mc:Fallback>
      <p:transition spd="slow" advTm="9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434</TotalTime>
  <Words>2004</Words>
  <Application>Microsoft Office PowerPoint</Application>
  <PresentationFormat>Widescreen</PresentationFormat>
  <Paragraphs>100</Paragraphs>
  <Slides>16</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Lucida Sans Unicode</vt:lpstr>
      <vt:lpstr>Trebuchet MS</vt:lpstr>
      <vt:lpstr>Wingdings 3</vt:lpstr>
      <vt:lpstr>Facet</vt:lpstr>
      <vt:lpstr>FY18 Working Lands Grant Program Informational Video</vt:lpstr>
      <vt:lpstr>History at a Glance</vt:lpstr>
      <vt:lpstr>Stats to Date</vt:lpstr>
      <vt:lpstr>About the Initiative</vt:lpstr>
      <vt:lpstr>FY2018 Application Process</vt:lpstr>
      <vt:lpstr>Timeline for Business Applicants </vt:lpstr>
      <vt:lpstr>Timeline for Service Provider GRANT Applicants</vt:lpstr>
      <vt:lpstr>Applicant Eligibility</vt:lpstr>
      <vt:lpstr>Business Project Criteria</vt:lpstr>
      <vt:lpstr>Eligible Business Projects</vt:lpstr>
      <vt:lpstr>Service Provider Project Criteria</vt:lpstr>
      <vt:lpstr>Eligible Service Provider Projects</vt:lpstr>
      <vt:lpstr>NEW THIS YEAR: Service Provider Partnership Pilot </vt:lpstr>
      <vt:lpstr>Scoring Criteria</vt:lpstr>
      <vt:lpstr>Submitting your Letter of Intent</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FY17 Working Lands Grant Program Informational Session</dc:title>
  <dc:creator>Sevoian, Noelle</dc:creator>
  <cp:lastModifiedBy>Sevoian, Noelle</cp:lastModifiedBy>
  <cp:revision>18</cp:revision>
  <dcterms:created xsi:type="dcterms:W3CDTF">2016-09-26T14:02:43Z</dcterms:created>
  <dcterms:modified xsi:type="dcterms:W3CDTF">2017-09-28T14:39:56Z</dcterms:modified>
</cp:coreProperties>
</file>